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mpg" ContentType="vide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  <p:sldId id="265" r:id="rId11"/>
    <p:sldId id="266" r:id="rId12"/>
    <p:sldId id="268" r:id="rId13"/>
    <p:sldId id="271" r:id="rId14"/>
    <p:sldId id="269" r:id="rId15"/>
    <p:sldId id="273" r:id="rId16"/>
    <p:sldId id="270" r:id="rId17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55047"/>
    <a:srgbClr val="551F07"/>
    <a:srgbClr val="EBDDC3"/>
    <a:srgbClr val="42342E"/>
    <a:srgbClr val="453731"/>
    <a:srgbClr val="F9F4EB"/>
    <a:srgbClr val="271F1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8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5930B-1260-4CEC-8138-2E49C653762B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7E7E0-28CE-4EA2-8026-390C7DD0DD2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217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E7E0-28CE-4EA2-8026-390C7DD0DD26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E7E0-28CE-4EA2-8026-390C7DD0DD26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7410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E7E0-28CE-4EA2-8026-390C7DD0DD26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7410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E7E0-28CE-4EA2-8026-390C7DD0DD26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74105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E7E0-28CE-4EA2-8026-390C7DD0DD2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7410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E7E0-28CE-4EA2-8026-390C7DD0DD26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7410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7E7E0-28CE-4EA2-8026-390C7DD0DD2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7410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155953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4431783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0609071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601358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317007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012382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491492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4902758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1409496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721846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6502785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2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CE345-C761-4889-9ED0-7AD588380215}" type="datetimeFigureOut">
              <a:rPr lang="cs-CZ" smtClean="0"/>
              <a:pPr/>
              <a:t>21.10.2010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CE87A-8999-4EDB-986E-4A58B470777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880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83568" y="845299"/>
            <a:ext cx="7920880" cy="76944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sz="4400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  <a:outerShdw blurRad="76200" dist="50800" dir="1800000" algn="tl" rotWithShape="0">
                    <a:prstClr val="black">
                      <a:alpha val="48000"/>
                    </a:prstClr>
                  </a:outerShdw>
                </a:effectLst>
              </a:rPr>
              <a:t>PROJEKT SOLÁRNÍHO INTERNÁTU</a:t>
            </a:r>
            <a:endParaRPr lang="cs-CZ" sz="4400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  <a:outerShdw blurRad="76200" dist="50800" dir="1800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03648" y="1635646"/>
            <a:ext cx="7200800" cy="369332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pPr algn="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  <a:outerShdw blurRad="76200" dist="50800" dir="1800000" algn="tl" rotWithShape="0">
                    <a:prstClr val="black">
                      <a:alpha val="48000"/>
                    </a:prstClr>
                  </a:outerShdw>
                </a:effectLst>
              </a:rPr>
              <a:t>pro školu Spring Dales Public School, Mulbekh</a:t>
            </a:r>
            <a:endParaRPr lang="cs-CZ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  <a:outerShdw blurRad="76200" dist="50800" dir="1800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3568" y="2707055"/>
            <a:ext cx="5112568" cy="584775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sz="3200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  <a:outerShdw blurRad="76200" dist="50800" dir="1800000" algn="tl" rotWithShape="0">
                    <a:prstClr val="black">
                      <a:alpha val="48000"/>
                    </a:prstClr>
                  </a:outerShdw>
                </a:effectLst>
              </a:rPr>
              <a:t>Prezentace návrhu</a:t>
            </a:r>
            <a:endParaRPr lang="cs-CZ" sz="3200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  <a:outerShdw blurRad="76200" dist="50800" dir="1800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03648" y="1955616"/>
            <a:ext cx="7200800" cy="369332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pPr algn="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  <a:outerShdw blurRad="76200" dist="50800" dir="1800000" algn="tl" rotWithShape="0">
                    <a:prstClr val="black">
                      <a:alpha val="48000"/>
                    </a:prstClr>
                  </a:outerShdw>
                </a:effectLst>
              </a:rPr>
              <a:t>Ladakh, severní Indie</a:t>
            </a:r>
            <a:endParaRPr lang="cs-CZ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  <a:outerShdw blurRad="76200" dist="50800" dir="1800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3690386"/>
            <a:ext cx="7776864" cy="0"/>
          </a:xfrm>
          <a:prstGeom prst="line">
            <a:avLst/>
          </a:prstGeom>
          <a:ln w="38100">
            <a:solidFill>
              <a:srgbClr val="655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683568" y="3858602"/>
            <a:ext cx="7848872" cy="369332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pPr algn="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  <a:outerShdw blurRad="76200" dist="50800" dir="1800000" algn="tl" rotWithShape="0">
                    <a:prstClr val="black">
                      <a:alpha val="48000"/>
                    </a:prstClr>
                  </a:outerShdw>
                </a:effectLst>
              </a:rPr>
              <a:t>Rozvojový projekt „La Ngonpo – Krajní meze“ </a:t>
            </a:r>
            <a:endParaRPr lang="cs-CZ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  <a:outerShdw blurRad="76200" dist="50800" dir="1800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19572" y="4227934"/>
            <a:ext cx="7848872" cy="369332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pPr algn="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  <a:outerShdw blurRad="76200" dist="50800" dir="1800000" algn="tl" rotWithShape="0">
                    <a:prstClr val="black">
                      <a:alpha val="48000"/>
                    </a:prstClr>
                  </a:outerShdw>
                </a:effectLst>
              </a:rPr>
              <a:t>Hnutí Brontosaurus</a:t>
            </a:r>
            <a:endParaRPr lang="cs-CZ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  <a:outerShdw blurRad="76200" dist="50800" dir="1800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  <p:pic>
        <p:nvPicPr>
          <p:cNvPr id="15" name="Picture 2" descr="I:\KM\Stránky LNKM - správa webu\logo-brontosaurus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834402"/>
            <a:ext cx="648072" cy="753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69359499"/>
      </p:ext>
    </p:extLst>
  </p:cSld>
  <p:clrMapOvr>
    <a:masterClrMapping/>
  </p:clrMapOvr>
  <p:transition spd="slow" advTm="15163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h2.jpe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51520" y="339501"/>
            <a:ext cx="8712968" cy="646331"/>
          </a:xfrm>
          <a:prstGeom prst="rect">
            <a:avLst/>
          </a:prstGeom>
          <a:gradFill>
            <a:gsLst>
              <a:gs pos="83000">
                <a:srgbClr val="271F1B">
                  <a:alpha val="66667"/>
                </a:srgb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EBDDC3"/>
                </a:solidFill>
              </a:defRPr>
            </a:lvl1pPr>
          </a:lstStyle>
          <a:p>
            <a:r>
              <a:rPr lang="cs-CZ" b="1" dirty="0">
                <a:solidFill>
                  <a:srgbClr val="F9F4EB"/>
                </a:solidFill>
              </a:rPr>
              <a:t>Hala slouží pro studium a podávání jídla. V </a:t>
            </a:r>
            <a:r>
              <a:rPr lang="cs-CZ" b="1" dirty="0" smtClean="0">
                <a:solidFill>
                  <a:srgbClr val="F9F4EB"/>
                </a:solidFill>
              </a:rPr>
              <a:t>zimě </a:t>
            </a:r>
            <a:r>
              <a:rPr lang="cs-CZ" b="1" dirty="0">
                <a:solidFill>
                  <a:srgbClr val="F9F4EB"/>
                </a:solidFill>
              </a:rPr>
              <a:t>bude využita pro vedení výukových kurzů, </a:t>
            </a:r>
            <a:r>
              <a:rPr lang="cs-CZ" b="1" dirty="0" smtClean="0">
                <a:solidFill>
                  <a:srgbClr val="F9F4EB"/>
                </a:solidFill>
              </a:rPr>
              <a:t>protože bude jako </a:t>
            </a:r>
            <a:r>
              <a:rPr lang="cs-CZ" b="1" dirty="0">
                <a:solidFill>
                  <a:srgbClr val="F9F4EB"/>
                </a:solidFill>
              </a:rPr>
              <a:t>jediná školní místnost </a:t>
            </a:r>
            <a:r>
              <a:rPr lang="cs-CZ" b="1" dirty="0" smtClean="0">
                <a:solidFill>
                  <a:srgbClr val="F9F4EB"/>
                </a:solidFill>
              </a:rPr>
              <a:t>vytápěná zadarmo</a:t>
            </a:r>
            <a:r>
              <a:rPr lang="cs-CZ" b="1" dirty="0">
                <a:solidFill>
                  <a:srgbClr val="F9F4EB"/>
                </a:solidFill>
              </a:rPr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1520" y="3723878"/>
            <a:ext cx="8712968" cy="1200329"/>
          </a:xfrm>
          <a:prstGeom prst="rect">
            <a:avLst/>
          </a:prstGeom>
          <a:gradFill>
            <a:gsLst>
              <a:gs pos="83000">
                <a:srgbClr val="271F1B">
                  <a:alpha val="66667"/>
                </a:srgb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F9F4EB"/>
                </a:solidFill>
              </a:defRPr>
            </a:lvl1pPr>
          </a:lstStyle>
          <a:p>
            <a:r>
              <a:rPr lang="cs-CZ" b="1" dirty="0"/>
              <a:t>Vytápění </a:t>
            </a:r>
            <a:r>
              <a:rPr lang="cs-CZ" b="1" dirty="0" smtClean="0"/>
              <a:t>prosklenou stěnou </a:t>
            </a:r>
            <a:r>
              <a:rPr lang="cs-CZ" b="1" dirty="0"/>
              <a:t>bude regulováno pomocí </a:t>
            </a:r>
            <a:r>
              <a:rPr lang="cs-CZ" b="1" dirty="0" smtClean="0"/>
              <a:t>závěsů. Ty </a:t>
            </a:r>
            <a:r>
              <a:rPr lang="cs-CZ" b="1" dirty="0"/>
              <a:t>v létě ochrání místnost proti </a:t>
            </a:r>
            <a:r>
              <a:rPr lang="cs-CZ" b="1" dirty="0" smtClean="0"/>
              <a:t>přehřívání a v zimě </a:t>
            </a:r>
            <a:r>
              <a:rPr lang="cs-CZ" b="1" dirty="0"/>
              <a:t>proti dlouhodobému vystavení </a:t>
            </a:r>
            <a:r>
              <a:rPr lang="cs-CZ" b="1" dirty="0" smtClean="0"/>
              <a:t>slunci, které může být nepříjemné pro </a:t>
            </a:r>
            <a:r>
              <a:rPr lang="cs-CZ" b="1" dirty="0"/>
              <a:t>studenty </a:t>
            </a:r>
            <a:r>
              <a:rPr lang="cs-CZ" b="1" dirty="0" smtClean="0"/>
              <a:t>uvnitř</a:t>
            </a:r>
            <a:r>
              <a:rPr lang="cs-CZ" b="1" dirty="0"/>
              <a:t>. Závěsy mají dostatečné mezery od podlahy a </a:t>
            </a:r>
            <a:r>
              <a:rPr lang="cs-CZ" b="1" dirty="0" smtClean="0"/>
              <a:t>stropu. Díky tomu bude s pomocí </a:t>
            </a:r>
            <a:r>
              <a:rPr lang="cs-CZ" b="1" dirty="0"/>
              <a:t>tepelné cirkulace</a:t>
            </a:r>
            <a:r>
              <a:rPr lang="cs-CZ" b="1" dirty="0" smtClean="0"/>
              <a:t> místnost vytápěna, </a:t>
            </a:r>
            <a:r>
              <a:rPr lang="cs-CZ" b="1" dirty="0"/>
              <a:t>i když </a:t>
            </a:r>
            <a:r>
              <a:rPr lang="cs-CZ" b="1" dirty="0" smtClean="0"/>
              <a:t>budou závěsy zatažené. </a:t>
            </a:r>
            <a:endParaRPr lang="cs-CZ" b="1" dirty="0"/>
          </a:p>
        </p:txBody>
      </p:sp>
      <p:sp>
        <p:nvSpPr>
          <p:cNvPr id="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7/9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58347"/>
      </p:ext>
    </p:extLst>
  </p:cSld>
  <p:clrMapOvr>
    <a:masterClrMapping/>
  </p:clrMapOvr>
  <p:transition spd="slow" advTm="201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KM\Projekt - Internátu\Prezentace\Podklady\Window decoration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0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KM\Projekt - Internátu\Prezentace\Podklady\Dekorace Ladackých oken\20090707-120516_314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8184" y="355759"/>
            <a:ext cx="2808312" cy="142390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63500" dist="63500" dir="2400000" sx="101000" sy="101000" algn="tl" rotWithShape="0">
              <a:prstClr val="black">
                <a:alpha val="32000"/>
              </a:prstClr>
            </a:outerShdw>
          </a:effectLst>
          <a:scene3d>
            <a:camera prst="perspectiveHeroicExtremeLeftFacing" fov="1800000">
              <a:rot lat="21330000" lon="2068164" rev="21594003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79512" y="64244"/>
            <a:ext cx="684076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Aby </a:t>
            </a:r>
            <a:r>
              <a:rPr lang="cs-CZ" b="1" dirty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p</a:t>
            </a:r>
            <a:r>
              <a:rPr lang="cs-CZ" b="1" dirty="0" smtClean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rosklená stěna odolala rozdílu teplot a vlhkosti, bude vyrobena z       </a:t>
            </a:r>
            <a:r>
              <a:rPr lang="cs-CZ" b="1" dirty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	</a:t>
            </a:r>
            <a:r>
              <a:rPr lang="cs-CZ" b="1" dirty="0" smtClean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nejkvalitnějšího dřeva dostupného v Ladakhu (Dewdar). 			      	        Čelní stěna je nahoře ozdobena </a:t>
            </a:r>
          </a:p>
          <a:p>
            <a:r>
              <a:rPr lang="cs-CZ" b="1" dirty="0" smtClean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			</a:t>
            </a:r>
            <a:r>
              <a:rPr lang="cs-CZ" b="1" dirty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 </a:t>
            </a:r>
            <a:r>
              <a:rPr lang="cs-CZ" b="1" dirty="0" smtClean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           vyřezávanou ladackou deko-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	</a:t>
            </a:r>
            <a:r>
              <a:rPr lang="cs-CZ" b="1" dirty="0" smtClean="0">
                <a:solidFill>
                  <a:schemeClr val="bg1"/>
                </a:solidFill>
                <a:effectLst>
                  <a:glow rad="609600">
                    <a:schemeClr val="tx2">
                      <a:lumMod val="50000"/>
                      <a:alpha val="18000"/>
                    </a:schemeClr>
                  </a:glow>
                </a:effectLst>
              </a:rPr>
              <a:t>		                rací, která je upravena jako 					    funkční prvek systému  					            vytápění.</a:t>
            </a:r>
            <a:endParaRPr lang="cs-CZ" b="1" dirty="0">
              <a:solidFill>
                <a:schemeClr val="bg1"/>
              </a:solidFill>
              <a:effectLst>
                <a:glow rad="609600">
                  <a:schemeClr val="tx2">
                    <a:lumMod val="50000"/>
                    <a:alpha val="18000"/>
                  </a:schemeClr>
                </a:glo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301683"/>
            <a:ext cx="6768752" cy="64633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152400">
                    <a:srgbClr val="453731">
                      <a:alpha val="27000"/>
                    </a:srgbClr>
                  </a:glow>
                </a:effectLst>
              </a:defRPr>
            </a:lvl1pPr>
          </a:lstStyle>
          <a:p>
            <a:r>
              <a:rPr lang="cs-CZ" b="1" dirty="0" smtClean="0">
                <a:effectLst>
                  <a:glow rad="952500">
                    <a:srgbClr val="42342E">
                      <a:alpha val="23000"/>
                    </a:srgbClr>
                  </a:glow>
                </a:effectLst>
              </a:rPr>
              <a:t>Dekorace brání letnímu slunci, aby </a:t>
            </a:r>
            <a:r>
              <a:rPr lang="cs-CZ" b="1" dirty="0">
                <a:effectLst>
                  <a:glow rad="952500">
                    <a:srgbClr val="42342E">
                      <a:alpha val="23000"/>
                    </a:srgbClr>
                  </a:glow>
                </a:effectLst>
              </a:rPr>
              <a:t>přehřívalo místnosti,</a:t>
            </a:r>
          </a:p>
          <a:p>
            <a:r>
              <a:rPr lang="cs-CZ" b="1" dirty="0">
                <a:effectLst>
                  <a:glow rad="952500">
                    <a:srgbClr val="42342E">
                      <a:alpha val="23000"/>
                    </a:srgbClr>
                  </a:glow>
                </a:effectLst>
              </a:rPr>
              <a:t>ale zároveň umožňuje </a:t>
            </a:r>
            <a:r>
              <a:rPr lang="cs-CZ" b="1" dirty="0" smtClean="0">
                <a:effectLst>
                  <a:glow rad="952500">
                    <a:srgbClr val="42342E">
                      <a:alpha val="23000"/>
                    </a:srgbClr>
                  </a:glow>
                </a:effectLst>
              </a:rPr>
              <a:t>zimnímu, </a:t>
            </a:r>
            <a:r>
              <a:rPr lang="cs-CZ" b="1" dirty="0">
                <a:effectLst>
                  <a:glow rad="952500">
                    <a:srgbClr val="42342E">
                      <a:alpha val="23000"/>
                    </a:srgbClr>
                  </a:glow>
                </a:effectLst>
              </a:rPr>
              <a:t>aby dopadalo na celou plochu okna.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5255568" y="1995686"/>
            <a:ext cx="3888432" cy="2520280"/>
            <a:chOff x="5053102" y="2291668"/>
            <a:chExt cx="4075321" cy="2584338"/>
          </a:xfrm>
        </p:grpSpPr>
        <p:pic>
          <p:nvPicPr>
            <p:cNvPr id="2051" name="Picture 3" descr="I:\KM\Projekt - Internátu\Prezentace\Podklady\Pozadí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53102" y="2291668"/>
              <a:ext cx="4075321" cy="2584337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88900" dist="101600" dir="2400000" algn="tl" rotWithShape="0">
                <a:prstClr val="black">
                  <a:alpha val="40000"/>
                </a:prstClr>
              </a:outerShdw>
              <a:softEdge rad="0"/>
            </a:effectLst>
            <a:scene3d>
              <a:camera prst="perspectiveHeroicExtremeLeftFacing" fov="1800000">
                <a:rot lat="60000" lon="2067641" rev="21594000"/>
              </a:camera>
              <a:lightRig rig="threePt" dir="t"/>
            </a:scene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53102" y="2299393"/>
              <a:ext cx="4067654" cy="2576613"/>
            </a:xfrm>
            <a:prstGeom prst="rect">
              <a:avLst/>
            </a:pr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  <a:scene3d>
              <a:camera prst="perspectiveHeroicExtremeLeftFacing" fov="1800000">
                <a:rot lat="60000" lon="2067641" rev="21594000"/>
              </a:camera>
              <a:lightRig rig="threePt" dir="t"/>
            </a:scene3d>
          </p:spPr>
        </p:pic>
      </p:grpSp>
      <p:sp>
        <p:nvSpPr>
          <p:cNvPr id="21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8/9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861203"/>
      </p:ext>
    </p:extLst>
  </p:cSld>
  <p:clrMapOvr>
    <a:masterClrMapping/>
  </p:clrMapOvr>
  <p:transition spd="slow" advTm="222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895" y="-5365"/>
            <a:ext cx="9163554" cy="5154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97392" y="195486"/>
            <a:ext cx="8543552" cy="1200329"/>
          </a:xfrm>
          <a:prstGeom prst="rect">
            <a:avLst/>
          </a:prstGeom>
          <a:noFill/>
          <a:effectLst>
            <a:glow rad="558800">
              <a:schemeClr val="bg1">
                <a:alpha val="83000"/>
              </a:schemeClr>
            </a:glow>
            <a:softEdge rad="635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</a:lstStyle>
          <a:p>
            <a:r>
              <a:rPr lang="cs-CZ" b="1" dirty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V Himálajích je transport stavebního materiálu velmi nákladný. Výdaje </a:t>
            </a:r>
            <a:r>
              <a:rPr lang="cs-CZ" b="1" dirty="0" smtClean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na </a:t>
            </a:r>
            <a:r>
              <a:rPr lang="cs-CZ" b="1" dirty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převezení </a:t>
            </a:r>
            <a:r>
              <a:rPr lang="cs-CZ" b="1" dirty="0" smtClean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materiálu potřebného pro internát </a:t>
            </a:r>
            <a:r>
              <a:rPr lang="cs-CZ" b="1" dirty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pokryjí cenu nákladního auta. </a:t>
            </a:r>
            <a:r>
              <a:rPr lang="cs-CZ" b="1" dirty="0" smtClean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Místo pronájmu cizího automobilu si škola zakoupí vlastní. Ten bude </a:t>
            </a:r>
            <a:r>
              <a:rPr lang="cs-CZ" b="1" dirty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po dokončení výstavby </a:t>
            </a:r>
            <a:r>
              <a:rPr lang="cs-CZ" b="1" dirty="0" smtClean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pronajímat, a tak zajistí výplaty </a:t>
            </a:r>
            <a:r>
              <a:rPr lang="cs-CZ" b="1" dirty="0">
                <a:solidFill>
                  <a:schemeClr val="bg1"/>
                </a:solidFill>
                <a:effectLst>
                  <a:glow rad="304800">
                    <a:srgbClr val="655047">
                      <a:alpha val="30000"/>
                    </a:srgbClr>
                  </a:glow>
                </a:effectLst>
              </a:rPr>
              <a:t>pro kvalitní učitele.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552" y="4083918"/>
            <a:ext cx="8208912" cy="646331"/>
          </a:xfrm>
          <a:prstGeom prst="rect">
            <a:avLst/>
          </a:prstGeom>
          <a:noFill/>
          <a:effectLst>
            <a:glow rad="558800">
              <a:schemeClr val="bg1">
                <a:alpha val="83000"/>
              </a:schemeClr>
            </a:glow>
            <a:softEdge rad="635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647700">
                    <a:srgbClr val="655047">
                      <a:alpha val="22000"/>
                    </a:srgbClr>
                  </a:glow>
                </a:effectLst>
              </a:defRPr>
            </a:lvl1pPr>
          </a:lstStyle>
          <a:p>
            <a:pPr algn="r"/>
            <a:r>
              <a:rPr lang="cs-CZ" dirty="0">
                <a:effectLst>
                  <a:glow rad="215900">
                    <a:srgbClr val="655047">
                      <a:alpha val="32000"/>
                    </a:srgbClr>
                  </a:glow>
                </a:effectLst>
              </a:rPr>
              <a:t>Pro zajištění kvalitního provedení betonářských prací</a:t>
            </a:r>
          </a:p>
          <a:p>
            <a:pPr algn="r"/>
            <a:r>
              <a:rPr lang="cs-CZ" dirty="0" smtClean="0">
                <a:effectLst>
                  <a:glow rad="215900">
                    <a:srgbClr val="655047">
                      <a:alpha val="32000"/>
                    </a:srgbClr>
                  </a:glow>
                </a:effectLst>
              </a:rPr>
              <a:t>bude nezbytné investovat do míchačky, která bude </a:t>
            </a:r>
            <a:r>
              <a:rPr lang="cs-CZ" dirty="0">
                <a:effectLst>
                  <a:glow rad="215900">
                    <a:srgbClr val="655047">
                      <a:alpha val="32000"/>
                    </a:srgbClr>
                  </a:glow>
                </a:effectLst>
              </a:rPr>
              <a:t>také umožňovat budoucí příjem.</a:t>
            </a:r>
          </a:p>
        </p:txBody>
      </p:sp>
      <p:sp>
        <p:nvSpPr>
          <p:cNvPr id="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9/9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161525"/>
      </p:ext>
    </p:extLst>
  </p:cSld>
  <p:clrMapOvr>
    <a:masterClrMapping/>
  </p:clrMapOvr>
  <p:transition spd="slow" advTm="20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I:\KM\Projekt - Internátu\Prezentace\Podklady\Mulbekh\P721432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773" y="-20538"/>
            <a:ext cx="9177868" cy="5162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267744" y="195486"/>
            <a:ext cx="6768752" cy="1200329"/>
          </a:xfrm>
          <a:prstGeom prst="rect">
            <a:avLst/>
          </a:prstGeom>
          <a:noFill/>
          <a:effectLst>
            <a:glow rad="558800">
              <a:schemeClr val="bg1">
                <a:alpha val="83000"/>
              </a:schemeClr>
            </a:glow>
            <a:softEdge rad="635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647700">
                    <a:srgbClr val="655047">
                      <a:alpha val="22000"/>
                    </a:srgbClr>
                  </a:glow>
                </a:effectLst>
              </a:defRPr>
            </a:lvl1pPr>
          </a:lstStyle>
          <a:p>
            <a:pPr algn="r"/>
            <a:r>
              <a:rPr lang="cs-CZ" dirty="0" smtClean="0">
                <a:effectLst>
                  <a:glow rad="774700">
                    <a:schemeClr val="accent1">
                      <a:lumMod val="60000"/>
                      <a:lumOff val="40000"/>
                      <a:alpha val="12000"/>
                    </a:schemeClr>
                  </a:glow>
                </a:effectLst>
              </a:rPr>
              <a:t>Zajištění kvalitního vzdělání pro děti z vesnice Mulbekh </a:t>
            </a:r>
          </a:p>
          <a:p>
            <a:pPr algn="r"/>
            <a:r>
              <a:rPr lang="cs-CZ" dirty="0" smtClean="0">
                <a:effectLst>
                  <a:glow rad="774700">
                    <a:schemeClr val="accent1">
                      <a:lumMod val="60000"/>
                      <a:lumOff val="40000"/>
                      <a:alpha val="12000"/>
                    </a:schemeClr>
                  </a:glow>
                </a:effectLst>
              </a:rPr>
              <a:t>je dlouhodobým přáním místních obyvatel.</a:t>
            </a:r>
          </a:p>
          <a:p>
            <a:pPr algn="r"/>
            <a:r>
              <a:rPr lang="cs-CZ" dirty="0" smtClean="0">
                <a:effectLst>
                  <a:glow rad="774700">
                    <a:schemeClr val="accent1">
                      <a:lumMod val="60000"/>
                      <a:lumOff val="40000"/>
                      <a:alpha val="12000"/>
                    </a:schemeClr>
                  </a:glow>
                </a:effectLst>
              </a:rPr>
              <a:t>Zkuste se i vy zapojit do </a:t>
            </a:r>
          </a:p>
          <a:p>
            <a:pPr algn="r"/>
            <a:r>
              <a:rPr lang="cs-CZ" dirty="0" smtClean="0">
                <a:effectLst>
                  <a:glow rad="774700">
                    <a:schemeClr val="accent1">
                      <a:lumMod val="60000"/>
                      <a:lumOff val="40000"/>
                      <a:alpha val="12000"/>
                    </a:schemeClr>
                  </a:glow>
                </a:effectLst>
              </a:rPr>
              <a:t>společného snu . . .  </a:t>
            </a:r>
            <a:endParaRPr lang="cs-CZ" dirty="0">
              <a:effectLst>
                <a:glow rad="774700">
                  <a:schemeClr val="accent1">
                    <a:lumMod val="60000"/>
                    <a:lumOff val="40000"/>
                    <a:alpha val="12000"/>
                  </a:schemeClr>
                </a:glow>
              </a:effectLst>
            </a:endParaRPr>
          </a:p>
        </p:txBody>
      </p:sp>
      <p:sp>
        <p:nvSpPr>
          <p:cNvPr id="4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Závěr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161525"/>
      </p:ext>
    </p:extLst>
  </p:cSld>
  <p:clrMapOvr>
    <a:masterClrMapping/>
  </p:clrMapOvr>
  <p:transition spd="slow" advTm="1530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KM\Projekt - Internátu\Prezentace\Podklady\front view + uprav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9" y="0"/>
            <a:ext cx="2411751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64000"/>
                </a:schemeClr>
              </a:gs>
              <a:gs pos="72100">
                <a:schemeClr val="accent1">
                  <a:lumMod val="50000"/>
                  <a:alpha val="52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201760" y="267494"/>
            <a:ext cx="4226224" cy="64633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 smtClean="0">
                <a:effectLst/>
              </a:rPr>
              <a:t>Náklady na výstavbu internátu jsou</a:t>
            </a:r>
          </a:p>
          <a:p>
            <a:r>
              <a:rPr lang="cs-CZ" dirty="0" smtClean="0">
                <a:effectLst/>
              </a:rPr>
              <a:t>tři miliony indických rupií.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01760" y="970265"/>
            <a:ext cx="2895842" cy="64633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 smtClean="0">
                <a:effectLst/>
              </a:rPr>
              <a:t>Škola svojí aktivní snahou  již získala milion rupií.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01759" y="1717179"/>
            <a:ext cx="2065985" cy="1754326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 smtClean="0">
                <a:effectLst/>
              </a:rPr>
              <a:t>Pomocí veřejné sbírky chceme pokrýt zbývající náklady, tvořící přibližně sedm set tisíc korun.</a:t>
            </a:r>
            <a:endParaRPr lang="cs-CZ" dirty="0">
              <a:effectLst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01759" y="3509595"/>
            <a:ext cx="2895842" cy="64633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 smtClean="0">
                <a:effectLst/>
              </a:rPr>
              <a:t>Začátek výstavby je naplánován na jaro 2011.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01758" y="4227934"/>
            <a:ext cx="3794177" cy="64633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 smtClean="0">
                <a:effectLst/>
              </a:rPr>
              <a:t>První děti se zde budou moci ubytovat od listopadu 2011. </a:t>
            </a:r>
          </a:p>
        </p:txBody>
      </p:sp>
      <p:sp>
        <p:nvSpPr>
          <p:cNvPr id="11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Závěr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223578"/>
      </p:ext>
    </p:extLst>
  </p:cSld>
  <p:clrMapOvr>
    <a:masterClrMapping/>
  </p:clrMapOvr>
  <p:transition spd="slow" advTm="15366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KM\Propagace - LOSAR 2137\Prezentace monitor\a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38" b="4688"/>
          <a:stretch/>
        </p:blipFill>
        <p:spPr bwMode="auto">
          <a:xfrm flipH="1">
            <a:off x="4538" y="-1"/>
            <a:ext cx="9139461" cy="5140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9" y="-1488"/>
            <a:ext cx="2411751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64000"/>
                </a:schemeClr>
              </a:gs>
              <a:gs pos="72100">
                <a:schemeClr val="accent1">
                  <a:lumMod val="50000"/>
                  <a:alpha val="52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536" y="3070582"/>
            <a:ext cx="2354015" cy="369332"/>
          </a:xfrm>
          <a:prstGeom prst="rect">
            <a:avLst/>
          </a:prstGeom>
          <a:gradFill>
            <a:gsLst>
              <a:gs pos="18000">
                <a:srgbClr val="254061">
                  <a:alpha val="81000"/>
                </a:srgbClr>
              </a:gs>
              <a:gs pos="0">
                <a:schemeClr val="accent1">
                  <a:lumMod val="50000"/>
                  <a:alpha val="0"/>
                </a:schemeClr>
              </a:gs>
              <a:gs pos="86000">
                <a:schemeClr val="accent1">
                  <a:lumMod val="50000"/>
                  <a:alpha val="91000"/>
                </a:schemeClr>
              </a:gs>
              <a:gs pos="100000">
                <a:schemeClr val="accent1">
                  <a:lumMod val="50000"/>
                  <a:alpha val="13000"/>
                </a:schemeClr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pPr algn="ctr"/>
            <a:r>
              <a:rPr lang="cs-CZ" dirty="0" smtClean="0">
                <a:effectLst/>
              </a:rPr>
              <a:t>www.LNKM.cz/sbirka</a:t>
            </a:r>
            <a:endParaRPr lang="cs-CZ" dirty="0">
              <a:effectLst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70570" y="699542"/>
            <a:ext cx="3005286" cy="2308324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 smtClean="0">
                <a:effectLst/>
              </a:rPr>
              <a:t>V Ladakhu není spousta věcí samozřejmých jako u nás.</a:t>
            </a:r>
          </a:p>
          <a:p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Vzdělání je jedna z nich.</a:t>
            </a:r>
          </a:p>
          <a:p>
            <a:endParaRPr lang="cs-CZ" dirty="0">
              <a:effectLst/>
            </a:endParaRPr>
          </a:p>
          <a:p>
            <a:r>
              <a:rPr lang="cs-CZ" dirty="0" smtClean="0">
                <a:effectLst/>
              </a:rPr>
              <a:t>Umožněte jej těmto dětem přispěním do veřejné sbírky.</a:t>
            </a:r>
          </a:p>
          <a:p>
            <a:r>
              <a:rPr lang="cs-CZ" dirty="0" smtClean="0">
                <a:effectLst/>
              </a:rPr>
              <a:t> 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70570" y="3773120"/>
            <a:ext cx="2895842" cy="646331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 smtClean="0">
                <a:effectLst/>
              </a:rPr>
              <a:t>Č. bankovního účtu:</a:t>
            </a:r>
          </a:p>
          <a:p>
            <a:r>
              <a:rPr lang="cs-CZ" dirty="0" smtClean="0">
                <a:effectLst/>
              </a:rPr>
              <a:t>229181890/0300</a:t>
            </a:r>
          </a:p>
        </p:txBody>
      </p:sp>
      <p:sp>
        <p:nvSpPr>
          <p:cNvPr id="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Závěr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693173"/>
      </p:ext>
    </p:extLst>
  </p:cSld>
  <p:clrMapOvr>
    <a:masterClrMapping/>
  </p:clrMapOvr>
  <p:transition spd="slow" advTm="15663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683568" y="627534"/>
            <a:ext cx="7848872" cy="2000548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pPr algn="ct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Vytvořeno v září 2010</a:t>
            </a:r>
          </a:p>
          <a:p>
            <a:pPr algn="ctr"/>
            <a:endParaRPr lang="cs-CZ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</a:effectLst>
            </a:endParaRPr>
          </a:p>
          <a:p>
            <a:pPr algn="ct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Prezentaci a projekt internátu zpracoval:</a:t>
            </a:r>
            <a:r>
              <a:rPr lang="cs-CZ" sz="2000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 </a:t>
            </a:r>
          </a:p>
          <a:p>
            <a:pPr algn="ct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Ing. Jiří Sázel</a:t>
            </a:r>
          </a:p>
          <a:p>
            <a:pPr algn="ctr"/>
            <a:r>
              <a:rPr lang="cs-CZ" sz="1400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Osoba pověřená jednáním ve věci veřejné sbírky</a:t>
            </a:r>
          </a:p>
          <a:p>
            <a:pPr algn="ctr"/>
            <a:endParaRPr lang="cs-CZ" b="1" dirty="0" smtClean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</a:effectLst>
            </a:endParaRPr>
          </a:p>
          <a:p>
            <a:pPr algn="ctr"/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Fotografie: </a:t>
            </a:r>
            <a:r>
              <a:rPr lang="cs-CZ" b="1" dirty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Antonín </a:t>
            </a:r>
            <a:r>
              <a:rPr lang="cs-CZ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Král, Tereza Šrámková, Vojtěch Blažek a Václav Kappel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3075806"/>
            <a:ext cx="8424936" cy="1384995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pPr algn="just"/>
            <a:r>
              <a:rPr lang="cs-CZ" sz="1400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Spolupráce se školou vznikla v rámci rozvojového projektu La Ngonpo – Krajní meze provozovaného Hnutím Brontosaurus a Multikulturním centrem Praha. Projekt pomáhá v oblasti Ladakh ležící v severní Indii od roku 2006. Činnost se opírá o vzdělávací program pro propojení českých a ladackých škol skrz webové rozhraní, vysílání českých dobrovolníků do Ladakhu a provozu veřejné sbírky na podporu </a:t>
            </a:r>
            <a:r>
              <a:rPr lang="cs-CZ" sz="1400" b="1" dirty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l</a:t>
            </a:r>
            <a:r>
              <a:rPr lang="cs-CZ" sz="1400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adackých partnerů.</a:t>
            </a:r>
          </a:p>
          <a:p>
            <a:pPr algn="ctr"/>
            <a:endParaRPr lang="cs-CZ" sz="1400" b="1" dirty="0" smtClean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</a:effectLst>
            </a:endParaRPr>
          </a:p>
          <a:p>
            <a:pPr algn="ctr"/>
            <a:r>
              <a:rPr lang="cs-CZ" sz="1400" b="1" dirty="0" smtClean="0">
                <a:solidFill>
                  <a:srgbClr val="655047"/>
                </a:solidFill>
                <a:effectLst>
                  <a:glow rad="876300">
                    <a:srgbClr val="453731">
                      <a:alpha val="9000"/>
                    </a:srgbClr>
                  </a:glow>
                </a:effectLst>
              </a:rPr>
              <a:t>více na www.LNKM.cz</a:t>
            </a:r>
            <a:endParaRPr lang="cs-CZ" sz="1400" b="1" dirty="0">
              <a:solidFill>
                <a:srgbClr val="655047"/>
              </a:solidFill>
              <a:effectLst>
                <a:glow rad="876300">
                  <a:srgbClr val="453731">
                    <a:alpha val="9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496637"/>
      </p:ext>
    </p:extLst>
  </p:cSld>
  <p:clrMapOvr>
    <a:masterClrMapping/>
  </p:clrMapOvr>
  <p:transition spd="slow" advTm="30295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" y="0"/>
            <a:ext cx="2339743" cy="5143500"/>
          </a:xfrm>
          <a:prstGeom prst="rect">
            <a:avLst/>
          </a:prstGeom>
          <a:gradFill flip="none" rotWithShape="1">
            <a:gsLst>
              <a:gs pos="0">
                <a:srgbClr val="655047"/>
              </a:gs>
              <a:gs pos="52921">
                <a:srgbClr val="655047">
                  <a:alpha val="94000"/>
                </a:srgbClr>
              </a:gs>
              <a:gs pos="75000">
                <a:srgbClr val="655047">
                  <a:alpha val="89000"/>
                </a:srgbClr>
              </a:gs>
              <a:gs pos="100000">
                <a:srgbClr val="655047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84317" y="302334"/>
            <a:ext cx="2715841" cy="1477328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Vysoko v indických Himálajích leží vesnice Mulbekh protkaná </a:t>
            </a:r>
            <a:r>
              <a:rPr lang="cs-CZ" dirty="0" smtClean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po </a:t>
            </a:r>
            <a:r>
              <a:rPr lang="cs-CZ" dirty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staletí buddhistickou tradicí.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9975" y="1896745"/>
            <a:ext cx="2787849" cy="1200329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dirty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Místní obyvatelé </a:t>
            </a:r>
            <a:r>
              <a:rPr lang="cs-CZ" dirty="0" smtClean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zde patnáct </a:t>
            </a:r>
            <a:r>
              <a:rPr lang="cs-CZ" dirty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let provozují </a:t>
            </a:r>
            <a:r>
              <a:rPr lang="cs-CZ" dirty="0" smtClean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školu, </a:t>
            </a:r>
            <a:r>
              <a:rPr lang="cs-CZ" dirty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aby </a:t>
            </a:r>
            <a:r>
              <a:rPr lang="cs-CZ" dirty="0" smtClean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poskytli vzdělání </a:t>
            </a:r>
            <a:r>
              <a:rPr lang="cs-CZ" dirty="0">
                <a:effectLst>
                  <a:glow>
                    <a:srgbClr val="453731">
                      <a:alpha val="15000"/>
                    </a:srgbClr>
                  </a:glow>
                </a:effectLst>
              </a:rPr>
              <a:t>svým dětem.</a:t>
            </a:r>
          </a:p>
        </p:txBody>
      </p:sp>
      <p:pic>
        <p:nvPicPr>
          <p:cNvPr id="1027" name="Picture 3" descr="I:\KM\Projekt - Internátu\Prezentace\Podklady\Mulbekh\20090723-091448_447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035" y="3343366"/>
            <a:ext cx="3267858" cy="144016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279400" dist="152400" dir="2700000" sx="95000" sy="95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Úvod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9370"/>
      </p:ext>
    </p:extLst>
  </p:cSld>
  <p:clrMapOvr>
    <a:masterClrMapping/>
  </p:clrMapOvr>
  <p:transition spd="slow" advTm="15444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iří\Desktop\DSCF618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575998"/>
            <a:ext cx="3168352" cy="1200329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876300">
                    <a:srgbClr val="453731">
                      <a:alpha val="15000"/>
                    </a:srgbClr>
                  </a:glow>
                </a:effectLst>
              </a:defRPr>
            </a:lvl1pPr>
          </a:lstStyle>
          <a:p>
            <a:r>
              <a:rPr lang="cs-CZ" b="1" dirty="0"/>
              <a:t>Výstavba internátu umožní studium dětem z okolních vesnic, které se ke vzdělání dostávají velmi komplikovaně.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1520" y="2314070"/>
            <a:ext cx="3168352" cy="1477328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431800">
                    <a:srgbClr val="453731">
                      <a:alpha val="26000"/>
                    </a:srgbClr>
                  </a:glow>
                </a:effectLst>
              </a:defRPr>
            </a:lvl1pPr>
          </a:lstStyle>
          <a:p>
            <a:r>
              <a:rPr lang="cs-CZ" b="1" dirty="0" smtClean="0">
                <a:effectLst>
                  <a:glow rad="876300">
                    <a:srgbClr val="453731">
                      <a:alpha val="15000"/>
                    </a:srgbClr>
                  </a:glow>
                </a:effectLst>
              </a:rPr>
              <a:t>V nové budově budou mít děti teplé prostředí i během </a:t>
            </a:r>
            <a:r>
              <a:rPr lang="cs-CZ" b="1" dirty="0">
                <a:effectLst>
                  <a:glow rad="876300">
                    <a:srgbClr val="453731">
                      <a:alpha val="15000"/>
                    </a:srgbClr>
                  </a:glow>
                </a:effectLst>
              </a:rPr>
              <a:t>tuhých himálajských </a:t>
            </a:r>
            <a:r>
              <a:rPr lang="cs-CZ" b="1" dirty="0" smtClean="0">
                <a:effectLst>
                  <a:glow rad="876300">
                    <a:srgbClr val="453731">
                      <a:alpha val="15000"/>
                    </a:srgbClr>
                  </a:glow>
                </a:effectLst>
              </a:rPr>
              <a:t>zim. Stavba bude  totiž vytápěna pomocí sluneční energie.</a:t>
            </a:r>
            <a:endParaRPr lang="cs-CZ" b="1" dirty="0">
              <a:effectLst>
                <a:glow rad="876300">
                  <a:srgbClr val="453731">
                    <a:alpha val="15000"/>
                  </a:srgbClr>
                </a:glo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4277002"/>
            <a:ext cx="3888432" cy="369332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bg1"/>
                </a:solidFill>
                <a:effectLst>
                  <a:glow rad="431800">
                    <a:srgbClr val="453731">
                      <a:alpha val="26000"/>
                    </a:srgbClr>
                  </a:glow>
                </a:effectLst>
              </a:defRPr>
            </a:lvl1pPr>
          </a:lstStyle>
          <a:p>
            <a:r>
              <a:rPr lang="cs-CZ" b="1" dirty="0" smtClean="0">
                <a:effectLst>
                  <a:glow rad="876300">
                    <a:srgbClr val="453731">
                      <a:alpha val="15000"/>
                    </a:srgbClr>
                  </a:glow>
                </a:effectLst>
              </a:rPr>
              <a:t>Pojďte se podívat na její návrh . . . </a:t>
            </a:r>
            <a:endParaRPr lang="cs-CZ" b="1" dirty="0">
              <a:effectLst>
                <a:glow rad="876300">
                  <a:srgbClr val="453731">
                    <a:alpha val="15000"/>
                  </a:srgbClr>
                </a:glow>
              </a:effectLst>
            </a:endParaRPr>
          </a:p>
        </p:txBody>
      </p:sp>
      <p:sp>
        <p:nvSpPr>
          <p:cNvPr id="6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Úvod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6943543"/>
      </p:ext>
    </p:extLst>
  </p:cSld>
  <p:clrMapOvr>
    <a:masterClrMapping/>
  </p:clrMapOvr>
  <p:transition spd="slow" advTm="15179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C8CAC3"/>
              </a:clrFrom>
              <a:clrTo>
                <a:srgbClr val="C8CAC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044" y="771550"/>
            <a:ext cx="826346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5209" y="3149555"/>
            <a:ext cx="423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655047"/>
                </a:solidFill>
                <a:effectLst>
                  <a:glow rad="901700">
                    <a:srgbClr val="655047">
                      <a:alpha val="0"/>
                    </a:srgbClr>
                  </a:glow>
                </a:effectLst>
              </a:rPr>
              <a:t>Budova je navržena tak, aby měla </a:t>
            </a:r>
          </a:p>
          <a:p>
            <a:r>
              <a:rPr lang="cs-CZ" b="1" dirty="0" smtClean="0">
                <a:solidFill>
                  <a:srgbClr val="655047"/>
                </a:solidFill>
                <a:effectLst>
                  <a:glow rad="901700">
                    <a:srgbClr val="655047">
                      <a:alpha val="0"/>
                    </a:srgbClr>
                  </a:glow>
                </a:effectLst>
              </a:rPr>
              <a:t>co největší plochu vystavenou slunci.</a:t>
            </a:r>
            <a:endParaRPr lang="cs-CZ" b="1" dirty="0">
              <a:solidFill>
                <a:srgbClr val="655047"/>
              </a:solidFill>
              <a:effectLst>
                <a:glow rad="901700">
                  <a:srgbClr val="655047">
                    <a:alpha val="0"/>
                  </a:srgbClr>
                </a:glow>
              </a:effectLst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929586" y="4883957"/>
            <a:ext cx="1259326" cy="273844"/>
          </a:xfrm>
        </p:spPr>
        <p:txBody>
          <a:bodyPr/>
          <a:lstStyle/>
          <a:p>
            <a:r>
              <a:rPr lang="cs-CZ" dirty="0" smtClean="0"/>
              <a:t>1/9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5446307"/>
      </p:ext>
    </p:extLst>
  </p:cSld>
  <p:clrMapOvr>
    <a:masterClrMapping/>
  </p:clrMapOvr>
  <p:transition spd="slow" advTm="15086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33950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r>
              <a:rPr lang="cs-CZ" b="1" dirty="0"/>
              <a:t>Pro ubytování slouží osm </a:t>
            </a:r>
            <a:r>
              <a:rPr lang="cs-CZ" b="1" dirty="0" smtClean="0"/>
              <a:t>místností, </a:t>
            </a:r>
            <a:r>
              <a:rPr lang="cs-CZ" b="1" dirty="0"/>
              <a:t>rozdělených na chlapecký a dívčí blok. Uprostřed je </a:t>
            </a:r>
            <a:r>
              <a:rPr lang="cs-CZ" b="1" dirty="0" smtClean="0"/>
              <a:t>hala, kuchyně </a:t>
            </a:r>
            <a:r>
              <a:rPr lang="cs-CZ" b="1" dirty="0"/>
              <a:t>a sklady.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EFCF0"/>
              </a:clrFrom>
              <a:clrTo>
                <a:srgbClr val="FEFCF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314790"/>
            <a:ext cx="8473576" cy="269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403360" y="4083918"/>
            <a:ext cx="605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pPr algn="r"/>
            <a:r>
              <a:rPr lang="cs-CZ" b="1" dirty="0"/>
              <a:t>Hlavní vstupy </a:t>
            </a:r>
            <a:r>
              <a:rPr lang="cs-CZ" b="1" dirty="0" smtClean="0"/>
              <a:t>budovy</a:t>
            </a:r>
            <a:endParaRPr lang="cs-CZ" b="1" dirty="0"/>
          </a:p>
          <a:p>
            <a:pPr algn="r"/>
            <a:r>
              <a:rPr lang="cs-CZ" b="1" dirty="0"/>
              <a:t> </a:t>
            </a:r>
            <a:r>
              <a:rPr lang="cs-CZ" b="1" dirty="0" smtClean="0"/>
              <a:t>míří </a:t>
            </a:r>
            <a:r>
              <a:rPr lang="cs-CZ" b="1" dirty="0"/>
              <a:t>do chodby, která umožňuje přístup do </a:t>
            </a:r>
            <a:r>
              <a:rPr lang="cs-CZ" b="1" dirty="0" smtClean="0"/>
              <a:t>pokojů </a:t>
            </a:r>
            <a:r>
              <a:rPr lang="cs-CZ" b="1" dirty="0"/>
              <a:t>a haly.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11355" y="278186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/>
              <a:t>Pokoj</a:t>
            </a:r>
            <a:endParaRPr lang="cs-CZ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83280" y="277199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/>
              <a:t>Pokoj</a:t>
            </a:r>
            <a:endParaRPr lang="cs-CZ" sz="11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55976" y="2769041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/>
              <a:t>Hala</a:t>
            </a:r>
            <a:endParaRPr lang="cs-CZ" sz="11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55976" y="1812037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/>
              <a:t>Kuchyň</a:t>
            </a:r>
            <a:endParaRPr lang="cs-CZ" sz="11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59959" y="1776268"/>
            <a:ext cx="188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Chlapecký blok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147776" y="1776267"/>
            <a:ext cx="188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Dívčí blok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675973" y="2782392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/>
              <a:t>Pokoj</a:t>
            </a:r>
            <a:endParaRPr lang="cs-CZ" sz="11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324045" y="2776551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/>
              <a:t>Pokoj</a:t>
            </a:r>
            <a:endParaRPr lang="cs-CZ" sz="1100" dirty="0"/>
          </a:p>
        </p:txBody>
      </p:sp>
      <p:sp>
        <p:nvSpPr>
          <p:cNvPr id="16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/>
              <a:t>2/9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226781269"/>
      </p:ext>
    </p:extLst>
  </p:cSld>
  <p:clrMapOvr>
    <a:masterClrMapping/>
  </p:clrMapOvr>
  <p:transition spd="slow" advTm="16286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Jiří\Desktop\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9CAC4"/>
              </a:clrFrom>
              <a:clrTo>
                <a:srgbClr val="C9CAC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728284"/>
            <a:ext cx="8472061" cy="378768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95536" y="33950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r>
              <a:rPr lang="cs-CZ" b="1" dirty="0"/>
              <a:t>Pohoří Himálají je oblastí seismické aktivity a jeho hliněné svahy jsou velmi citlivé na poklesy půdy . . 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1221" y="408565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pPr algn="r"/>
            <a:r>
              <a:rPr lang="cs-CZ" b="1" dirty="0"/>
              <a:t>. . . proto je </a:t>
            </a:r>
            <a:r>
              <a:rPr lang="cs-CZ" b="1" dirty="0" smtClean="0"/>
              <a:t>nezbytné, aby </a:t>
            </a:r>
            <a:r>
              <a:rPr lang="cs-CZ" b="1" dirty="0"/>
              <a:t>kostru </a:t>
            </a:r>
            <a:r>
              <a:rPr lang="cs-CZ" b="1" dirty="0" smtClean="0"/>
              <a:t>budovy</a:t>
            </a:r>
          </a:p>
          <a:p>
            <a:pPr algn="r"/>
            <a:r>
              <a:rPr lang="cs-CZ" b="1" dirty="0" smtClean="0"/>
              <a:t> </a:t>
            </a:r>
            <a:r>
              <a:rPr lang="cs-CZ" b="1" dirty="0"/>
              <a:t>tvořil železobetonový </a:t>
            </a:r>
            <a:r>
              <a:rPr lang="cs-CZ" b="1" dirty="0" smtClean="0"/>
              <a:t>skelet s patřičnými základy. </a:t>
            </a:r>
            <a:endParaRPr lang="cs-CZ" b="1" dirty="0"/>
          </a:p>
        </p:txBody>
      </p:sp>
      <p:sp>
        <p:nvSpPr>
          <p:cNvPr id="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/>
              <a:t>3/9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068987574"/>
      </p:ext>
    </p:extLst>
  </p:cSld>
  <p:clrMapOvr>
    <a:masterClrMapping/>
  </p:clrMapOvr>
  <p:transition spd="slow" advTm="15663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C9CAC4"/>
              </a:clrFrom>
              <a:clrTo>
                <a:srgbClr val="C9CAC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165" y="654686"/>
            <a:ext cx="8605417" cy="386128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53953" y="307250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r>
              <a:rPr lang="cs-CZ" b="1" dirty="0"/>
              <a:t>Z jižní strany je budova </a:t>
            </a:r>
            <a:r>
              <a:rPr lang="cs-CZ" b="1" dirty="0" smtClean="0"/>
              <a:t>opláštěna skleněnou stěnou s dvojitým sklem. </a:t>
            </a:r>
          </a:p>
          <a:p>
            <a:r>
              <a:rPr lang="cs-CZ" b="1" dirty="0" smtClean="0"/>
              <a:t>Z ostatních stran je skelet přikryt izolací z přírodních </a:t>
            </a:r>
          </a:p>
          <a:p>
            <a:r>
              <a:rPr lang="cs-CZ" b="1" dirty="0" smtClean="0"/>
              <a:t>materiálů, chráněnou vnější stěnou</a:t>
            </a:r>
          </a:p>
          <a:p>
            <a:r>
              <a:rPr lang="cs-CZ" b="1" dirty="0" smtClean="0"/>
              <a:t>z nepálených cihel.</a:t>
            </a:r>
          </a:p>
          <a:p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5816" y="3939902"/>
            <a:ext cx="579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pPr algn="r"/>
            <a:r>
              <a:rPr lang="cs-CZ" b="1" dirty="0"/>
              <a:t>Lehko rozebíratelná střecha a dostatečné </a:t>
            </a:r>
            <a:endParaRPr lang="cs-CZ" b="1" dirty="0" smtClean="0"/>
          </a:p>
          <a:p>
            <a:pPr algn="r"/>
            <a:r>
              <a:rPr lang="cs-CZ" b="1" dirty="0" smtClean="0"/>
              <a:t>dimenze </a:t>
            </a:r>
            <a:r>
              <a:rPr lang="cs-CZ" b="1" dirty="0"/>
              <a:t>skeletu umožňují </a:t>
            </a:r>
            <a:r>
              <a:rPr lang="cs-CZ" b="1" dirty="0" smtClean="0"/>
              <a:t>vybudovat druhé patro.</a:t>
            </a:r>
            <a:endParaRPr lang="cs-CZ" b="1" dirty="0"/>
          </a:p>
        </p:txBody>
      </p:sp>
      <p:sp>
        <p:nvSpPr>
          <p:cNvPr id="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/>
              <a:t>4/9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4017" y="1862113"/>
            <a:ext cx="2331875" cy="2149797"/>
          </a:xfrm>
          <a:prstGeom prst="rect">
            <a:avLst/>
          </a:prstGeom>
          <a:noFill/>
          <a:ln>
            <a:noFill/>
          </a:ln>
          <a:effectLst/>
          <a:scene3d>
            <a:camera prst="perspectiveFront" fov="0">
              <a:rot lat="1616908" lon="3600000" rev="378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39271283"/>
      </p:ext>
    </p:extLst>
  </p:cSld>
  <p:clrMapOvr>
    <a:masterClrMapping/>
  </p:clrMapOvr>
  <p:transition spd="slow" advTm="15241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KM\Projekt - Internátu\Prezentace\Podklady\Pokoje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9" y="843558"/>
            <a:ext cx="7883129" cy="3672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267494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r">
              <a:defRPr>
                <a:solidFill>
                  <a:srgbClr val="655047"/>
                </a:solidFill>
              </a:defRPr>
            </a:lvl1pPr>
          </a:lstStyle>
          <a:p>
            <a:pPr algn="l"/>
            <a:r>
              <a:rPr lang="cs-CZ" b="1" dirty="0" smtClean="0"/>
              <a:t>Každý pokoj obsahuje </a:t>
            </a:r>
            <a:r>
              <a:rPr lang="cs-CZ" b="1" dirty="0"/>
              <a:t>tři až čtyři postele. Kapacita </a:t>
            </a:r>
            <a:r>
              <a:rPr lang="cs-CZ" b="1" dirty="0" smtClean="0"/>
              <a:t>budovy bude </a:t>
            </a:r>
            <a:r>
              <a:rPr lang="cs-CZ" b="1" dirty="0"/>
              <a:t>26 dětí. V </a:t>
            </a:r>
            <a:r>
              <a:rPr lang="cs-CZ" b="1" dirty="0" smtClean="0"/>
              <a:t> případě 			                               použití dvoupatrových </a:t>
            </a:r>
            <a:r>
              <a:rPr lang="cs-CZ" b="1" dirty="0"/>
              <a:t>postelí se zde </a:t>
            </a:r>
            <a:endParaRPr lang="cs-CZ" b="1" dirty="0" smtClean="0"/>
          </a:p>
          <a:p>
            <a:pPr algn="l"/>
            <a:r>
              <a:rPr lang="cs-CZ" b="1" dirty="0"/>
              <a:t>	</a:t>
            </a:r>
            <a:r>
              <a:rPr lang="cs-CZ" b="1" dirty="0" smtClean="0"/>
              <a:t>				    ubytuje </a:t>
            </a:r>
            <a:r>
              <a:rPr lang="cs-CZ" b="1" dirty="0"/>
              <a:t>až 52 dětí.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3528" y="411439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r>
              <a:rPr lang="cs-CZ" b="1" dirty="0"/>
              <a:t>V internátu mohou být </a:t>
            </a:r>
            <a:r>
              <a:rPr lang="cs-CZ" b="1" dirty="0" smtClean="0"/>
              <a:t>ubytováni </a:t>
            </a:r>
          </a:p>
          <a:p>
            <a:r>
              <a:rPr lang="cs-CZ" b="1" dirty="0" smtClean="0"/>
              <a:t>i </a:t>
            </a:r>
            <a:r>
              <a:rPr lang="cs-CZ" b="1" dirty="0"/>
              <a:t>učitelé, </a:t>
            </a:r>
            <a:r>
              <a:rPr lang="cs-CZ" b="1" dirty="0" smtClean="0"/>
              <a:t>kteří ušetří za pronájmem pokojů ve vesnici.</a:t>
            </a:r>
            <a:endParaRPr lang="cs-CZ" b="1" dirty="0"/>
          </a:p>
        </p:txBody>
      </p:sp>
      <p:sp>
        <p:nvSpPr>
          <p:cNvPr id="5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/>
              <a:t>5/9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567233227"/>
      </p:ext>
    </p:extLst>
  </p:cSld>
  <p:clrMapOvr>
    <a:masterClrMapping/>
  </p:clrMapOvr>
  <p:transition spd="slow" advTm="1539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7" y="267494"/>
            <a:ext cx="827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r>
              <a:rPr lang="cs-CZ" b="1" dirty="0"/>
              <a:t>Místnosti jsou vytápěny pomocí solární </a:t>
            </a:r>
            <a:r>
              <a:rPr lang="cs-CZ" b="1" dirty="0" smtClean="0"/>
              <a:t>zdi </a:t>
            </a:r>
            <a:r>
              <a:rPr lang="cs-CZ" b="1" dirty="0"/>
              <a:t>umístěné přímo za prosklenou stěnou.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3528" y="395267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r>
              <a:rPr lang="cs-CZ" b="1" dirty="0"/>
              <a:t>V průběhu dne </a:t>
            </a:r>
            <a:r>
              <a:rPr lang="cs-CZ" b="1" dirty="0" smtClean="0"/>
              <a:t>je </a:t>
            </a:r>
            <a:r>
              <a:rPr lang="cs-CZ" b="1" dirty="0"/>
              <a:t>místnost vytápěna díky dostatečně velkému oknu. Sluneční paprsky zároveň rozehřejí solární stěnu, </a:t>
            </a:r>
            <a:r>
              <a:rPr lang="cs-CZ" b="1" dirty="0" smtClean="0"/>
              <a:t>která </a:t>
            </a:r>
            <a:r>
              <a:rPr lang="cs-CZ" b="1" dirty="0"/>
              <a:t>uvolňuje</a:t>
            </a:r>
            <a:r>
              <a:rPr lang="cs-CZ" b="1" dirty="0" smtClean="0"/>
              <a:t> </a:t>
            </a:r>
            <a:r>
              <a:rPr lang="cs-CZ" b="1" dirty="0"/>
              <a:t>akumulované </a:t>
            </a:r>
            <a:r>
              <a:rPr lang="cs-CZ" b="1" dirty="0" smtClean="0"/>
              <a:t>teplo během noci</a:t>
            </a:r>
            <a:r>
              <a:rPr lang="cs-CZ" b="1" dirty="0"/>
              <a:t>. Tepelným ztrátám </a:t>
            </a:r>
            <a:r>
              <a:rPr lang="cs-CZ" b="1" dirty="0" smtClean="0"/>
              <a:t>skrz okno </a:t>
            </a:r>
            <a:r>
              <a:rPr lang="cs-CZ" b="1" dirty="0"/>
              <a:t>je zamezeno pomocí těžkých závěsů a dvojitého skla.</a:t>
            </a:r>
          </a:p>
        </p:txBody>
      </p:sp>
      <p:sp>
        <p:nvSpPr>
          <p:cNvPr id="10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12848" y="4883957"/>
            <a:ext cx="576064" cy="273844"/>
          </a:xfrm>
        </p:spPr>
        <p:txBody>
          <a:bodyPr/>
          <a:lstStyle/>
          <a:p>
            <a:r>
              <a:rPr lang="cs-CZ" dirty="0" smtClean="0"/>
              <a:t>6/9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0000" y="554400"/>
            <a:ext cx="4609727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764427" y="718975"/>
            <a:ext cx="338437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 fov="1500000">
                <a:rot lat="418394" lon="1200000" rev="21563211"/>
              </a:camera>
              <a:lightRig rig="threePt" dir="t"/>
            </a:scene3d>
          </a:bodyPr>
          <a:lstStyle>
            <a:defPPr>
              <a:defRPr lang="cs-CZ"/>
            </a:defPPr>
            <a:lvl1pPr>
              <a:defRPr>
                <a:solidFill>
                  <a:srgbClr val="655047"/>
                </a:solidFill>
              </a:defRPr>
            </a:lvl1pPr>
          </a:lstStyle>
          <a:p>
            <a:r>
              <a:rPr lang="cs-CZ" sz="1200" dirty="0" smtClean="0"/>
              <a:t>Klepnutím na plochu videa jej znovu přehrajete . . .</a:t>
            </a:r>
            <a:endParaRPr lang="cs-CZ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11" y="1059582"/>
            <a:ext cx="3951589" cy="253071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 fov="2100000">
              <a:rot lat="21599476" lon="19500000" rev="21594021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pg1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screen"/>
          <a:stretch>
            <a:fillRect/>
          </a:stretch>
        </p:blipFill>
        <p:spPr>
          <a:xfrm>
            <a:off x="3420000" y="554400"/>
            <a:ext cx="4608000" cy="345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517563"/>
      </p:ext>
    </p:extLst>
  </p:cSld>
  <p:clrMapOvr>
    <a:masterClrMapping/>
  </p:clrMapOvr>
  <p:transition spd="slow" advTm="154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1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1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1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1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746</Words>
  <Application>Microsoft Office PowerPoint</Application>
  <PresentationFormat>On-screen Show (16:9)</PresentationFormat>
  <Paragraphs>100</Paragraphs>
  <Slides>16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Motiv systému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Na vlastní pěst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Sázel</dc:creator>
  <cp:lastModifiedBy>Jiří Sázel</cp:lastModifiedBy>
  <cp:revision>174</cp:revision>
  <dcterms:created xsi:type="dcterms:W3CDTF">2010-09-09T21:13:46Z</dcterms:created>
  <dcterms:modified xsi:type="dcterms:W3CDTF">2010-10-21T09:56:51Z</dcterms:modified>
</cp:coreProperties>
</file>